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82" r:id="rId3"/>
    <p:sldId id="406" r:id="rId4"/>
    <p:sldId id="348" r:id="rId5"/>
    <p:sldId id="409" r:id="rId6"/>
    <p:sldId id="410" r:id="rId7"/>
    <p:sldId id="405" r:id="rId8"/>
    <p:sldId id="411" r:id="rId9"/>
    <p:sldId id="326" r:id="rId10"/>
    <p:sldId id="263" r:id="rId11"/>
    <p:sldId id="292" r:id="rId12"/>
    <p:sldId id="323" r:id="rId13"/>
    <p:sldId id="324" r:id="rId14"/>
    <p:sldId id="325" r:id="rId15"/>
    <p:sldId id="388" r:id="rId16"/>
    <p:sldId id="407" r:id="rId17"/>
    <p:sldId id="413" r:id="rId18"/>
    <p:sldId id="415" r:id="rId19"/>
    <p:sldId id="404" r:id="rId20"/>
    <p:sldId id="305" r:id="rId21"/>
    <p:sldId id="271" r:id="rId22"/>
    <p:sldId id="4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FD1"/>
    <a:srgbClr val="1F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FCBF-16F3-4A24-8864-FC153EF14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291EA-665A-443E-A2C6-D5ADD1284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EC4CF-3549-4494-BA95-17EDC05E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2123F-7D96-4175-878D-B21A5359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0662F-493D-4213-A363-54BD3F24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5D36-E8C6-4965-9D35-9EC9F0C5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9D03E-8610-4316-AA97-FBC39F25C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8C24-075B-48C9-9EAE-3ABC130E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FA020-9A85-49E4-BADC-6B2287F7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0CF1-D655-48AE-B842-2D19231B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77B12-E765-4D82-A607-F95796088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D05A0-B058-424D-9DC3-D24193FEB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C0D23-E906-486C-A8F7-BAA856C2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EFF78-A64A-4FF9-A298-048D366B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C11D3-5B98-44FF-88EE-29CA7CFE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23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F3FD-8AC7-4334-AA6D-42ACA3F9A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B902E-E7F8-4312-B09B-386298C9D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4E46-B5BB-451E-AD0B-F040C5F9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5380-DD36-435D-BF23-83BDD3D8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5B54-232D-4063-960A-C3AEBE1F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9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ECF-F017-46FA-A969-8A91F221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4B651-38BF-4724-8448-845F03A2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8179B-67D2-47F9-8A43-436324C4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45922-7BC5-4458-8153-F4BB937D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82D83-2552-4D7F-BF93-D904FE1B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5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0E07-8B89-42DE-AB8E-6EFCF1E7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2CB15-EDD8-4581-9012-6AFA0F1F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8EFAA-9640-4B4F-A444-FF3E4178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A4ABE-315B-4F28-A439-6AA83963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49CB3-4805-4DB6-ACFF-21883B1D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26FA-36DE-40CD-B5E0-986C0951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50C3-7C22-4B83-8CCC-BC33FE2AA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85A38-8C90-43D6-A5BF-755710C3E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18FA4-7E2E-4840-B883-DD3E91CF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19004-A9ED-4838-A291-266E79BF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88212-E559-4C8E-945B-A23E8DB7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41AF-C43D-438E-9F60-96B3DCFB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7A77B-27DA-421B-A7A1-71C5E63CB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88E3-7E81-4BC9-9D50-EE6C27D3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14DE2-3564-46B9-8E18-2A7BAC5F0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78B33-EC2A-433C-B5E1-4695ACC31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52EC7-05FA-455C-9045-B962D1B2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78A81A-27A2-46A2-BE80-A2F69731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3A9AD-21AB-4095-95EF-FE23C6F7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11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B241-5C6B-44BC-9C69-C9F90965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A2BF3-3567-4FA2-8C0B-72726446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066E9-79EF-4C78-87C1-33CB570C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515EE-0769-4F9E-903D-4B51E1AB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01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52FA5-F51E-4E56-8C3A-D3FB3BCA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657F7-BE49-45BE-81E6-01AC5E84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5405C-BEA4-4289-A5C2-FEBBBAF6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46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2117-0498-4567-8EFA-0999AF59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5A87-44C2-48A7-BEBD-1843ADA96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D8E93-5A87-4F57-B7E7-9F9A6B99C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12E51-B8F9-410C-803C-BF83BF4B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ACD9E-7CF1-4CDA-B346-10A0E0FE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8CF41-FE0D-4623-A86C-1C2857E9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4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E6A4-47C7-44E7-99C9-29335052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1B0B-95EE-45EF-AB92-B1F815C9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22B4F-A914-40D3-B6B2-2D23E70D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6C03A-3D97-4DF6-8863-200D13EB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17A79-2232-4788-9488-420BA398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07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CD63-6A42-4183-8C6F-636BBE3D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10176-98B5-4BD9-921E-BFCD6BCFC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B9C16-0A55-45C9-8E2C-D58E56BC7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978B8-FB5C-4E53-95E7-36D7F063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95FAC-807C-4DA4-AFCE-54EF403A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32156-0E94-4077-957B-E6AF9944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5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C7FF-1FE7-400D-87AA-A8133B8B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51E66-68EE-4018-A5F2-A584E3A5A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D443-51EE-48A6-B45C-96111136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D8FF6-3686-44F3-8106-135D19F1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8AFD8-EA5F-435C-8245-1FA6A2B7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0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252EAD-0330-48E3-B3AF-4C20A8FED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E0A26-664A-43CE-9354-058993543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83E5D-9EFE-48BE-95E5-306E6064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A8557-E923-41CB-8218-B447AD464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A068A-8576-4A8A-8AE6-8A0DAFB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6059-2678-4978-AC79-764B7BC4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F4AE4-8C64-4BC9-8475-850645AB6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11154-6948-48E8-A23B-855E9D5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DE88B-67D6-499F-BAC4-0E562D73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A244-B90B-4A30-A6F1-D03CBCD0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3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EC0B-81DC-4E82-BD87-A7651AC7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CA692-D8D9-453F-B5E9-3861EFCC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31616-659D-4E24-B935-A46C5D4BE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41870-AB87-41C8-A69E-8C8CC3B1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64859-E2F4-4895-88CF-43E59C6A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73A53-3A38-48CF-B172-1DF6A647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9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6702-63AE-4C7F-8D98-3581E919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6249E-445A-46AC-9AED-5B65167A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23BC9-144F-40FD-9675-96CE7A0E6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86552-9EA1-4F4A-933E-B5554484D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56E2E-4AB0-411B-B1B0-EE1891282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540DB-746F-4A4A-98A5-06C5DBA8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A4427-5B99-40F0-82A9-586DF72A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7824E-756D-4C53-800E-0263D543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8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63AE-43D1-4FC0-A27D-5094F822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6616C-5785-4FE2-B559-7E647F02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228B6-AF11-4CDA-B6D6-4D12F032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B29EF-A2A0-44D9-81E3-8335C681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8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5B636-8AB4-4FB0-899F-A7B3DFD9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2096D9-8B2B-490C-8EB4-8CAA7BA5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F5777-2373-4513-A41F-E322D1D9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1114-CDE1-44C1-BB3C-5C43F314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2E55-88B3-4BD5-A352-45F6E356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4DE0A-6DC9-4196-B00B-B74BCB597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74BA7-A815-406E-9561-5AF6563C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3E670-9533-4E26-B776-84045C23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9A8DD-8784-413F-AE84-74B5EA3E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1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9B7F-05A0-4D0C-A6BE-EEC05600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D8204-15A5-4716-9DB5-1E81B2A77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5C8F5-D5B8-4ECB-9003-8123D528B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F8B5B-E67E-4537-87D8-35F16EDD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1600E-B7FD-4F69-BD6A-2A60F6E8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DBA33-4DCE-4982-AF19-305F01D6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13A28-14C8-4AC7-BD3F-8C070B37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C93DA-71F3-494A-AF50-676B0CBDF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93F79-365B-48E7-9E35-732F6D809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DA54-B6AC-4383-89B9-3501F575493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5CD72-1992-4D29-8B0D-136F81D1A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D0CE-2807-4A31-9CCB-E380085CF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BD019-CFA6-4E3E-B814-BF7DA769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251E-1B12-45BC-AFE8-1A3A02E2F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C3F46-3364-4BB1-BC4D-EEDE7B1B1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6C06-B035-4C25-B574-5F8C177B6A5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4786A-B826-498D-B75E-9766AD537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57F96-3089-4D70-87AB-054449C95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7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lsalibrary.org/programs-and-services/renee-neuwald-trust-maker-spac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vents.tulsalibrary.org/events" TargetMode="External"/><Relationship Id="rId4" Type="http://schemas.openxmlformats.org/officeDocument/2006/relationships/hyperlink" Target="https://www.tulsalibrary.org/programs-and-services/aep-foundation-digital-literacy-la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56B3F-3AF0-4FAB-826C-E33FF9C2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9" y="423365"/>
            <a:ext cx="11231201" cy="57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6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791493-F042-46C1-B7D8-4C8F003F9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05" y="-32214"/>
            <a:ext cx="6674395" cy="6890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A7998-DC14-4675-BDB6-7FBA5E222C2A}"/>
              </a:ext>
            </a:extLst>
          </p:cNvPr>
          <p:cNvSpPr txBox="1"/>
          <p:nvPr/>
        </p:nvSpPr>
        <p:spPr>
          <a:xfrm>
            <a:off x="1847461" y="2444621"/>
            <a:ext cx="34709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Select Consumer Data on the home page of </a:t>
            </a:r>
            <a:r>
              <a:rPr lang="en-US" sz="3200" dirty="0" err="1"/>
              <a:t>Mergent</a:t>
            </a:r>
            <a:r>
              <a:rPr lang="en-US" sz="3200" dirty="0"/>
              <a:t> Intellect </a:t>
            </a:r>
          </a:p>
        </p:txBody>
      </p:sp>
    </p:spTree>
    <p:extLst>
      <p:ext uri="{BB962C8B-B14F-4D97-AF65-F5344CB8AC3E}">
        <p14:creationId xmlns:p14="http://schemas.microsoft.com/office/powerpoint/2010/main" val="271714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7783" y="2491853"/>
            <a:ext cx="740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Lifestyle</a:t>
            </a:r>
          </a:p>
        </p:txBody>
      </p:sp>
    </p:spTree>
    <p:extLst>
      <p:ext uri="{BB962C8B-B14F-4D97-AF65-F5344CB8AC3E}">
        <p14:creationId xmlns:p14="http://schemas.microsoft.com/office/powerpoint/2010/main" val="427682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92" y="1289619"/>
            <a:ext cx="6267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630" y="149065"/>
            <a:ext cx="8194117" cy="66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C0A627F-B636-489A-B4B2-3EDD5A7A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CE22ACD-938E-480C-9AD6-86C22E18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88" y="-213372"/>
            <a:ext cx="9170437" cy="1325563"/>
          </a:xfrm>
        </p:spPr>
        <p:txBody>
          <a:bodyPr/>
          <a:lstStyle/>
          <a:p>
            <a:pPr algn="ctr"/>
            <a:r>
              <a:rPr lang="en-US" b="1" dirty="0" err="1"/>
              <a:t>Mergent</a:t>
            </a:r>
            <a:r>
              <a:rPr lang="en-US" b="1" dirty="0"/>
              <a:t> Intellect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A0BEE9-8FB4-45CE-9646-448BF545E8D5}"/>
              </a:ext>
            </a:extLst>
          </p:cNvPr>
          <p:cNvSpPr/>
          <p:nvPr/>
        </p:nvSpPr>
        <p:spPr>
          <a:xfrm>
            <a:off x="2183363" y="2551837"/>
            <a:ext cx="9170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Pulls up granular information about purchasing habits and lifestyle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Allows you to export the first 2,000 results </a:t>
            </a:r>
          </a:p>
        </p:txBody>
      </p:sp>
    </p:spTree>
    <p:extLst>
      <p:ext uri="{BB962C8B-B14F-4D97-AF65-F5344CB8AC3E}">
        <p14:creationId xmlns:p14="http://schemas.microsoft.com/office/powerpoint/2010/main" val="13059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FB18F-A5ED-46E5-A177-DE437F91B1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" t="60042" r="641" b="30228"/>
          <a:stretch/>
        </p:blipFill>
        <p:spPr>
          <a:xfrm>
            <a:off x="2063324" y="2150773"/>
            <a:ext cx="8065351" cy="179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98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0905-5617-49B7-9F07-FCC90C10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30" y="-246808"/>
            <a:ext cx="11914461" cy="1325563"/>
          </a:xfrm>
        </p:spPr>
        <p:txBody>
          <a:bodyPr>
            <a:noAutofit/>
          </a:bodyPr>
          <a:lstStyle/>
          <a:p>
            <a:r>
              <a:rPr lang="en-US" sz="6600" b="1" dirty="0"/>
              <a:t>First Research/Dun &amp; Bradstreet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91717-2C83-4B29-AB84-68470419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861" y="911225"/>
            <a:ext cx="10515600" cy="4351338"/>
          </a:xfrm>
        </p:spPr>
        <p:txBody>
          <a:bodyPr/>
          <a:lstStyle/>
          <a:p>
            <a:r>
              <a:rPr lang="en-US" dirty="0"/>
              <a:t>Find communication templates to assist in your marketing</a:t>
            </a:r>
          </a:p>
          <a:p>
            <a:r>
              <a:rPr lang="en-US" dirty="0"/>
              <a:t>Templates should be altered to be specific to your business.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B298B-AB89-48D2-986A-9E82A9337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61" y="2011411"/>
            <a:ext cx="8834438" cy="48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6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E1B1-F78C-42D6-B934-455A5A7104E7}"/>
              </a:ext>
            </a:extLst>
          </p:cNvPr>
          <p:cNvSpPr txBox="1"/>
          <p:nvPr/>
        </p:nvSpPr>
        <p:spPr>
          <a:xfrm>
            <a:off x="2367922" y="898457"/>
            <a:ext cx="6753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Other Resources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63004-D1D0-4967-AEBD-99F08333789F}"/>
              </a:ext>
            </a:extLst>
          </p:cNvPr>
          <p:cNvSpPr txBox="1"/>
          <p:nvPr/>
        </p:nvSpPr>
        <p:spPr>
          <a:xfrm>
            <a:off x="1561382" y="2444621"/>
            <a:ext cx="8160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Maker Space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Digital Literacy Lab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5"/>
              </a:rPr>
              <a:t>Events</a:t>
            </a:r>
            <a:r>
              <a:rPr lang="en-US" sz="3200" dirty="0"/>
              <a:t> related to marketing</a:t>
            </a:r>
          </a:p>
        </p:txBody>
      </p:sp>
    </p:spTree>
    <p:extLst>
      <p:ext uri="{BB962C8B-B14F-4D97-AF65-F5344CB8AC3E}">
        <p14:creationId xmlns:p14="http://schemas.microsoft.com/office/powerpoint/2010/main" val="375260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940"/>
            <a:ext cx="12193764" cy="31026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3382D-5CF1-43F9-A6EC-63270C4CD000}"/>
              </a:ext>
            </a:extLst>
          </p:cNvPr>
          <p:cNvSpPr txBox="1"/>
          <p:nvPr/>
        </p:nvSpPr>
        <p:spPr>
          <a:xfrm>
            <a:off x="1965755" y="4852189"/>
            <a:ext cx="3773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E231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AskUs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E3E1C-D9C2-4D4E-9429-F69E2662CE6A}"/>
              </a:ext>
            </a:extLst>
          </p:cNvPr>
          <p:cNvSpPr txBox="1"/>
          <p:nvPr/>
        </p:nvSpPr>
        <p:spPr>
          <a:xfrm>
            <a:off x="6855414" y="52122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9CE94-D39A-4D17-91AC-6CE1A5CEA7FD}"/>
              </a:ext>
            </a:extLst>
          </p:cNvPr>
          <p:cNvSpPr txBox="1"/>
          <p:nvPr/>
        </p:nvSpPr>
        <p:spPr>
          <a:xfrm>
            <a:off x="6095098" y="557546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askus@tulsalibrary.org</a:t>
            </a:r>
          </a:p>
        </p:txBody>
      </p:sp>
    </p:spTree>
    <p:extLst>
      <p:ext uri="{BB962C8B-B14F-4D97-AF65-F5344CB8AC3E}">
        <p14:creationId xmlns:p14="http://schemas.microsoft.com/office/powerpoint/2010/main" val="3928343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FBE1ED-663F-446B-ABD4-D29A9B45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1220" y="2692751"/>
            <a:ext cx="6753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167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2AE3-7A30-483D-8B03-85A2EEEBC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So on Brand</a:t>
            </a:r>
          </a:p>
          <a:p>
            <a:pPr marL="0" indent="0" algn="ctr">
              <a:buNone/>
            </a:pPr>
            <a:r>
              <a:rPr lang="en-US" dirty="0"/>
              <a:t>Marketing and Branding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80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61C6-A0B4-4A64-8D80-123AD1CA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38B4C9B-5738-4A91-93B2-24657D579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531918" y="3608108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Aubrey.naiman@tulsalibrary.org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918-549-7429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12" t="13833" r="2811" b="25519"/>
          <a:stretch/>
        </p:blipFill>
        <p:spPr>
          <a:xfrm>
            <a:off x="3287820" y="1523940"/>
            <a:ext cx="5467114" cy="1759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531918" y="4538826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3" name="Rectangle 2"/>
          <p:cNvSpPr/>
          <p:nvPr/>
        </p:nvSpPr>
        <p:spPr>
          <a:xfrm>
            <a:off x="6880072" y="1967537"/>
            <a:ext cx="45719" cy="189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7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FBE1ED-663F-446B-ABD4-D29A9B45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1220" y="2382197"/>
            <a:ext cx="6753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Please fill out this survey!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9F1E0-A30C-4CC1-9140-6A0F9408A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87" y="3213194"/>
            <a:ext cx="1524213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Data-Driven Solutions To Power Your Marketing &amp; Products - Data Ax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02" y="1758662"/>
            <a:ext cx="7163947" cy="276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6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C0A627F-B636-489A-B4B2-3EDD5A7A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F8789E-46B9-44F3-9C67-09B0F4F291CF}"/>
              </a:ext>
            </a:extLst>
          </p:cNvPr>
          <p:cNvSpPr/>
          <p:nvPr/>
        </p:nvSpPr>
        <p:spPr>
          <a:xfrm>
            <a:off x="2200470" y="244913"/>
            <a:ext cx="10171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Find consumer and lifestyle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B9BFD-ED16-412F-B2CF-C6A84DE7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470" y="1168243"/>
            <a:ext cx="2202705" cy="558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E1A6A8-F5AB-45F7-AF3D-03C2D8DA0DF0}"/>
              </a:ext>
            </a:extLst>
          </p:cNvPr>
          <p:cNvSpPr txBox="1"/>
          <p:nvPr/>
        </p:nvSpPr>
        <p:spPr>
          <a:xfrm>
            <a:off x="4607088" y="2375693"/>
            <a:ext cx="63634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Generate contact lists specific to your consumer base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Narrow search by </a:t>
            </a:r>
            <a:r>
              <a:rPr lang="en-US" sz="4000" dirty="0" err="1"/>
              <a:t>zipcode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1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34F32B-7F50-4FD2-BD74-3A0BD7555E52}"/>
              </a:ext>
            </a:extLst>
          </p:cNvPr>
          <p:cNvSpPr txBox="1"/>
          <p:nvPr/>
        </p:nvSpPr>
        <p:spPr>
          <a:xfrm>
            <a:off x="1713166" y="1273939"/>
            <a:ext cx="8934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Begin by selecting advanced search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Click geography boundaries</a:t>
            </a:r>
          </a:p>
          <a:p>
            <a:pPr algn="ctr"/>
            <a:r>
              <a:rPr lang="en-US" sz="3600" dirty="0"/>
              <a:t>Select income information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34D51-50C7-4E83-8DB3-89B378B24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00" b="72085"/>
          <a:stretch/>
        </p:blipFill>
        <p:spPr>
          <a:xfrm>
            <a:off x="1713166" y="3582263"/>
            <a:ext cx="9236449" cy="29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1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34F32B-7F50-4FD2-BD74-3A0BD7555E52}"/>
              </a:ext>
            </a:extLst>
          </p:cNvPr>
          <p:cNvSpPr txBox="1"/>
          <p:nvPr/>
        </p:nvSpPr>
        <p:spPr>
          <a:xfrm>
            <a:off x="181905" y="2744365"/>
            <a:ext cx="5806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Chose lifestyles factors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6AC80-262A-4B62-A9C8-B72786B77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389" r="-606"/>
          <a:stretch/>
        </p:blipFill>
        <p:spPr>
          <a:xfrm>
            <a:off x="5988665" y="1104900"/>
            <a:ext cx="620331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8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34F32B-7F50-4FD2-BD74-3A0BD7555E52}"/>
              </a:ext>
            </a:extLst>
          </p:cNvPr>
          <p:cNvSpPr txBox="1"/>
          <p:nvPr/>
        </p:nvSpPr>
        <p:spPr>
          <a:xfrm>
            <a:off x="0" y="2866157"/>
            <a:ext cx="5517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Select consumer information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AF12E-C8EB-4E2D-9457-09F521C79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583" y="1253521"/>
            <a:ext cx="3658514" cy="5561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18E8AB-AFD0-4ABA-B53F-4FA5C518A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167" y="1230193"/>
            <a:ext cx="2579513" cy="55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0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511" y="2144112"/>
            <a:ext cx="6980649" cy="2106026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3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5790" y="2282847"/>
            <a:ext cx="6558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2506235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133</Words>
  <Application>Microsoft Office PowerPoint</Application>
  <PresentationFormat>Widescreen</PresentationFormat>
  <Paragraphs>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Eras Bold ITC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Mergent Intellect </vt:lpstr>
      <vt:lpstr>PowerPoint Presentation</vt:lpstr>
      <vt:lpstr>First Research/Dun &amp; Bradstreet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Lozano, Heather</dc:creator>
  <cp:lastModifiedBy>Naiman, Aubrey</cp:lastModifiedBy>
  <cp:revision>10</cp:revision>
  <dcterms:created xsi:type="dcterms:W3CDTF">2022-10-11T16:13:32Z</dcterms:created>
  <dcterms:modified xsi:type="dcterms:W3CDTF">2024-02-23T16:35:20Z</dcterms:modified>
</cp:coreProperties>
</file>